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62" r:id="rId3"/>
    <p:sldId id="284" r:id="rId4"/>
    <p:sldId id="257" r:id="rId5"/>
    <p:sldId id="263" r:id="rId6"/>
    <p:sldId id="273" r:id="rId7"/>
    <p:sldId id="274" r:id="rId8"/>
    <p:sldId id="271" r:id="rId9"/>
    <p:sldId id="272" r:id="rId10"/>
    <p:sldId id="269" r:id="rId11"/>
    <p:sldId id="280" r:id="rId12"/>
    <p:sldId id="279" r:id="rId13"/>
    <p:sldId id="270" r:id="rId14"/>
    <p:sldId id="267" r:id="rId15"/>
    <p:sldId id="268" r:id="rId16"/>
    <p:sldId id="285" r:id="rId17"/>
    <p:sldId id="278" r:id="rId18"/>
    <p:sldId id="275" r:id="rId19"/>
    <p:sldId id="276" r:id="rId20"/>
    <p:sldId id="281" r:id="rId21"/>
    <p:sldId id="282" r:id="rId22"/>
    <p:sldId id="277" r:id="rId23"/>
    <p:sldId id="283" r:id="rId24"/>
    <p:sldId id="266" r:id="rId25"/>
    <p:sldId id="264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la" initials="I" lastIdx="4" clrIdx="0"/>
  <p:cmAuthor id="1" name="Microsoft Office User" initials="MOU" lastIdx="8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64" autoAdjust="0"/>
  </p:normalViewPr>
  <p:slideViewPr>
    <p:cSldViewPr snapToGrid="0">
      <p:cViewPr varScale="1">
        <p:scale>
          <a:sx n="47" d="100"/>
          <a:sy n="47" d="100"/>
        </p:scale>
        <p:origin x="7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4-14T10:46:57.409" idx="3">
    <p:pos x="4140" y="3816"/>
    <p:text> inserito  personalizzato</p:text>
  </p:cm>
  <p:cm authorId="1" dt="2019-04-14T16:45:20.415" idx="2">
    <p:pos x="3056" y="456"/>
    <p:text>Forse intendevi "pre"?</p:text>
    <p:extLst>
      <p:ext uri="{C676402C-5697-4E1C-873F-D02D1690AC5C}">
        <p15:threadingInfo xmlns:p15="http://schemas.microsoft.com/office/powerpoint/2012/main" timeZoneBias="-120"/>
      </p:ext>
    </p:extLst>
  </p:cm>
  <p:cm authorId="1" dt="2019-04-14T16:45:51.793" idx="3">
    <p:pos x="3376" y="1584"/>
    <p:text>Metterei "ipotesi di..."</p:text>
    <p:extLst>
      <p:ext uri="{C676402C-5697-4E1C-873F-D02D1690AC5C}">
        <p15:threadingInfo xmlns:p15="http://schemas.microsoft.com/office/powerpoint/2012/main" timeZoneBias="-120"/>
      </p:ext>
    </p:extLst>
  </p:cm>
  <p:cm authorId="1" dt="2019-04-14T16:46:16.729" idx="4">
    <p:pos x="3840" y="1984"/>
    <p:text>Dopo funzionale metterei tra parentesi "ICF"</p:text>
    <p:extLst>
      <p:ext uri="{C676402C-5697-4E1C-873F-D02D1690AC5C}">
        <p15:threadingInfo xmlns:p15="http://schemas.microsoft.com/office/powerpoint/2012/main" timeZoneBias="-120"/>
      </p:ext>
    </p:extLst>
  </p:cm>
  <p:cm authorId="1" dt="2019-04-14T16:46:33.110" idx="5">
    <p:pos x="3864" y="1720"/>
    <p:text>Dopo secondarie metterei tra parentesi "ICD"</p:text>
    <p:extLst>
      <p:ext uri="{C676402C-5697-4E1C-873F-D02D1690AC5C}">
        <p15:threadingInfo xmlns:p15="http://schemas.microsoft.com/office/powerpoint/2012/main" timeZoneBias="-120"/>
      </p:ext>
    </p:extLst>
  </p:cm>
  <p:cm authorId="1" dt="2019-04-14T16:47:08.857" idx="6">
    <p:pos x="3688" y="2120"/>
    <p:text>Sostituire con "di avvio" o "avvio"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4A72-A3C2-495B-9661-332FE7408F7F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493A6-492C-426D-8D0C-834D65699B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8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Questa era l’ultima revisione del PDTA scompenso che appunto fa parte dei 4 (gli altri sono CIC, post CCH e post SCA) di pertinenza del </a:t>
            </a:r>
            <a:r>
              <a:rPr lang="it-IT" dirty="0" err="1"/>
              <a:t>Dipcardio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28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nuovo PDT in generale la flow chart vede  queste 4 fasi: A B-C-D. Vediamole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Fase </a:t>
            </a:r>
            <a:r>
              <a:rPr lang="it-IT" dirty="0" err="1"/>
              <a:t>pre</a:t>
            </a:r>
            <a:r>
              <a:rPr lang="it-IT" dirty="0"/>
              <a:t> ricovero. Evidenziata possibilità di innescare un percorso USIR o letti di alta intensità di cura. Il percorso PDTA per l’USIR è tutto da definire ma qui noi </a:t>
            </a:r>
            <a:r>
              <a:rPr lang="it-IT" dirty="0" err="1"/>
              <a:t>faccimo</a:t>
            </a:r>
            <a:r>
              <a:rPr lang="it-IT" dirty="0"/>
              <a:t> riferimento al paziente</a:t>
            </a:r>
            <a:r>
              <a:rPr lang="it-IT" baseline="0" dirty="0"/>
              <a:t> con scompenso che potrebbe avere un passaggio in USIR e – ridotta la NEWS – rientrare in reparto standard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89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Qui evidenziati</a:t>
            </a:r>
            <a:r>
              <a:rPr lang="it-IT" baseline="0" dirty="0"/>
              <a:t> TUTTI i codici ICD9 CM che puntano ai DRG dello scompenso. Nota non sono i più frequenti ma tutti quelli riconosciuti in regione Lombardia. In un PDTA meglio essere estensivi ma questa è anche un problema di adattamento locale (regionale) dei vari Istituti. A lato i criteri di priorità delle nostre liste di attesa che drenano da istituti per acuti/domicilio/ ambulatori interni ed esterni etc.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02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Segue una fase valutativa e di pianificazione attività: per quelle più di pertinenza medica</a:t>
            </a:r>
            <a:r>
              <a:rPr lang="it-IT" baseline="0" dirty="0"/>
              <a:t> (dall’esame obiettivo</a:t>
            </a:r>
            <a:r>
              <a:rPr lang="it-IT" dirty="0"/>
              <a:t>  all’</a:t>
            </a:r>
            <a:r>
              <a:rPr lang="it-IT" dirty="0" err="1"/>
              <a:t>ecocardio</a:t>
            </a:r>
            <a:r>
              <a:rPr lang="it-IT" dirty="0"/>
              <a:t>) sono definiti i tempi: </a:t>
            </a:r>
            <a:r>
              <a:rPr lang="it-IT" dirty="0" err="1"/>
              <a:t>max</a:t>
            </a:r>
            <a:r>
              <a:rPr lang="it-IT" dirty="0"/>
              <a:t> 72 ore. Per la valutazione</a:t>
            </a:r>
            <a:r>
              <a:rPr lang="it-IT" baseline="0" dirty="0"/>
              <a:t> vulnerabilità e instabilità , la prossima diapo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816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criteri di vulnerabilità. A noi interessa la </a:t>
            </a:r>
            <a:r>
              <a:rPr lang="it-IT" dirty="0" err="1"/>
              <a:t>Braden</a:t>
            </a:r>
            <a:r>
              <a:rPr lang="it-IT" dirty="0"/>
              <a:t> per il rischio infezioni da ferite post CCH e </a:t>
            </a:r>
            <a:r>
              <a:rPr lang="it-IT" dirty="0" err="1"/>
              <a:t>MiniCog</a:t>
            </a:r>
            <a:r>
              <a:rPr lang="it-IT" dirty="0"/>
              <a:t> per indirizzare correttamente i pazienti più anziani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104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Abbiamo</a:t>
            </a:r>
            <a:r>
              <a:rPr lang="it-IT" baseline="0" dirty="0"/>
              <a:t> inserito qui la riconciliazione terapeutica: nota che esistono PDTA farmacologici e che spesso in nostri pazienti hanno terapia </a:t>
            </a:r>
            <a:r>
              <a:rPr lang="it-IT" baseline="0" dirty="0" err="1"/>
              <a:t>e.v.</a:t>
            </a:r>
            <a:r>
              <a:rPr lang="it-IT" baseline="0" dirty="0"/>
              <a:t> che per il tipo, numero e via di somministrazione fanno aumentare di molto la vulnerabilità per il </a:t>
            </a:r>
            <a:r>
              <a:rPr lang="it-IT" baseline="0" dirty="0" err="1"/>
              <a:t>ristertto</a:t>
            </a:r>
            <a:r>
              <a:rPr lang="it-IT" baseline="0" dirty="0"/>
              <a:t> margine </a:t>
            </a:r>
            <a:r>
              <a:rPr lang="it-IT" baseline="0" dirty="0" err="1"/>
              <a:t>terpeutico</a:t>
            </a:r>
            <a:r>
              <a:rPr lang="it-IT" baseline="0" dirty="0"/>
              <a:t> ( es </a:t>
            </a:r>
            <a:r>
              <a:rPr lang="it-IT" baseline="0" dirty="0" err="1"/>
              <a:t>nitroprussiato</a:t>
            </a:r>
            <a:r>
              <a:rPr lang="it-IT" baseline="0" dirty="0"/>
              <a:t> o </a:t>
            </a:r>
            <a:r>
              <a:rPr lang="it-IT" baseline="0" dirty="0" err="1"/>
              <a:t>dobutamia</a:t>
            </a:r>
            <a:r>
              <a:rPr lang="it-IT" baseline="0" dirty="0"/>
              <a:t>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395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Si va verso il PDTA «unificato» per l’aggiunta dei PMDT già noti dalla anamnesi e che meritano a giudizio del medico accettante  una </a:t>
            </a:r>
            <a:r>
              <a:rPr lang="it-IT" dirty="0" err="1"/>
              <a:t>ripuntualizzazione</a:t>
            </a:r>
            <a:r>
              <a:rPr lang="it-IT" dirty="0"/>
              <a:t> in particolare in termini di terapia.</a:t>
            </a:r>
            <a:r>
              <a:rPr lang="it-IT" baseline="0" dirty="0"/>
              <a:t> Poiché qui si definisce il PRI vengono riportati i codici ICF che il Dipartimento ha indicato quali obbligatori o opzionali per una corretta valutazione funzionale e impostazione della attività riabilitativa e delle cure correlate. Nota: già in cardio a Pavia il Pri2pri è attivo in beta test. I problemi riscontrati sono stati…..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12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«core» della personalizzazione del PDTA: Percorsi minimi diagnostici e terapeutici</a:t>
            </a:r>
            <a:r>
              <a:rPr lang="it-IT" baseline="0" dirty="0"/>
              <a:t> da inserire per massimizzare l’efficacia della attività riabilitativa e per massimizzare gli esiti. In questa fase la ottimizzazione terapeutica e l’eventuale prescrizione di protesi /ortesi. In cardiologia di fatto o la CPAP se associata OSAS o un PM/ICD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49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fase finale di «uscita» con valutazione esiti. Crediamo che invece della semplice</a:t>
            </a:r>
            <a:r>
              <a:rPr lang="it-IT" baseline="0" dirty="0"/>
              <a:t> tabella in cui si fa riferimento  alla variazione degli indicatori ICF di funzione, almeno in termini di dimostrazione non statistica ( la percentuale) ma sul singolo paziente, la prossima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303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possibilità di mostrare i radar di miglioramento degli indicatori ICF sia un documento utile al paziente e a chi lo prende in carico alla fine del percorso e valido si in termini statistici per le varie tipologie di pazienti </a:t>
            </a:r>
            <a:r>
              <a:rPr lang="it-IT" dirty="0" err="1"/>
              <a:t>arruilati</a:t>
            </a:r>
            <a:r>
              <a:rPr lang="it-IT" dirty="0"/>
              <a:t> nei nostri istituti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10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mandato era quello di aggiornare</a:t>
            </a:r>
            <a:r>
              <a:rPr lang="it-IT" baseline="0" dirty="0"/>
              <a:t> i vecchi PDTA con le linee guida più recenti Noi abbiamo fatto riferimento a queste pubblicate dall0’ESC nel 2016 che hanno avuto particolare impatto anche sulla attività clinica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091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Inserirei qui per finire l’ipotesi di un PMDT (percorso minimo ) per lo scompenso. Io farei, ma decidi tu : se anamnesi e/o dispnea NYHA &gt;II BNP, ECG, </a:t>
            </a:r>
            <a:r>
              <a:rPr lang="it-IT" dirty="0" err="1"/>
              <a:t>Ecocardio</a:t>
            </a:r>
            <a:r>
              <a:rPr lang="it-IT" dirty="0"/>
              <a:t>. Se positivi consulenza ( vedi </a:t>
            </a:r>
            <a:r>
              <a:rPr lang="it-IT" dirty="0" err="1"/>
              <a:t>diaapo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4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Questa era l’ultima revisione del PDTA scompenso che appunto fa parte dei 4 (gli altri sono CIC, post CCH e post SCA) di pertinenza del </a:t>
            </a:r>
            <a:r>
              <a:rPr lang="it-IT" dirty="0" err="1"/>
              <a:t>Dipcardio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33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 epidemiologia fatto riferimento alle nuove tecniche portate avanti negli </a:t>
            </a:r>
            <a:r>
              <a:rPr lang="it-IT" dirty="0" err="1"/>
              <a:t>heart</a:t>
            </a:r>
            <a:r>
              <a:rPr lang="it-IT" dirty="0"/>
              <a:t> team  …. TAVI… popolazione anziana… etc.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48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Novità farmacologiche </a:t>
            </a:r>
            <a:r>
              <a:rPr lang="it-IT" dirty="0" err="1"/>
              <a:t>Entresto</a:t>
            </a:r>
            <a:r>
              <a:rPr lang="it-IT" dirty="0"/>
              <a:t> e tecniche avanzate di rianimazione: ECMO-VAD-IMPELLA </a:t>
            </a:r>
            <a:r>
              <a:rPr lang="it-IT" dirty="0" err="1"/>
              <a:t>destination</a:t>
            </a:r>
            <a:r>
              <a:rPr lang="it-IT" dirty="0"/>
              <a:t> </a:t>
            </a:r>
            <a:r>
              <a:rPr lang="it-IT" dirty="0" err="1"/>
              <a:t>therapy</a:t>
            </a:r>
            <a:r>
              <a:rPr lang="it-IT" dirty="0"/>
              <a:t>…bridge</a:t>
            </a:r>
            <a:r>
              <a:rPr lang="it-IT" baseline="0" dirty="0"/>
              <a:t> al TC…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41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nota più saliente: nuova classificazione </a:t>
            </a:r>
            <a:r>
              <a:rPr lang="it-IT" dirty="0" err="1"/>
              <a:t>HFrEF</a:t>
            </a:r>
            <a:r>
              <a:rPr lang="it-IT" dirty="0"/>
              <a:t>,</a:t>
            </a:r>
            <a:r>
              <a:rPr lang="it-IT" baseline="0" dirty="0"/>
              <a:t> </a:t>
            </a:r>
            <a:r>
              <a:rPr lang="it-IT" baseline="0" dirty="0" err="1"/>
              <a:t>HFmEF</a:t>
            </a:r>
            <a:r>
              <a:rPr lang="it-IT" baseline="0" dirty="0"/>
              <a:t> e </a:t>
            </a:r>
            <a:r>
              <a:rPr lang="it-IT" baseline="0" dirty="0" err="1"/>
              <a:t>HFpEF</a:t>
            </a:r>
            <a:r>
              <a:rPr lang="it-IT" baseline="0" dirty="0"/>
              <a:t> con criteri diagnostici finalmente definiti in chiaro…si sappia anche per i NOCC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57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Novità emerse in letteratura: Global </a:t>
            </a:r>
            <a:r>
              <a:rPr lang="it-IT" dirty="0" err="1"/>
              <a:t>longitudinal</a:t>
            </a:r>
            <a:r>
              <a:rPr lang="it-IT" dirty="0"/>
              <a:t> </a:t>
            </a:r>
            <a:r>
              <a:rPr lang="it-IT" dirty="0" err="1"/>
              <a:t>strain</a:t>
            </a:r>
            <a:r>
              <a:rPr lang="it-IT" dirty="0"/>
              <a:t> in </a:t>
            </a:r>
            <a:r>
              <a:rPr lang="it-IT" dirty="0" err="1"/>
              <a:t>ecocardio,RM</a:t>
            </a:r>
            <a:r>
              <a:rPr lang="it-IT" dirty="0"/>
              <a:t> con test provocativo e </a:t>
            </a:r>
            <a:r>
              <a:rPr lang="it-IT" dirty="0" err="1"/>
              <a:t>angio</a:t>
            </a:r>
            <a:r>
              <a:rPr lang="it-IT" dirty="0"/>
              <a:t> TC per </a:t>
            </a:r>
            <a:r>
              <a:rPr lang="it-IT" dirty="0" err="1"/>
              <a:t>derimere</a:t>
            </a:r>
            <a:r>
              <a:rPr lang="it-IT" dirty="0"/>
              <a:t> se CMD ischemica o 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91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Inserita LG per terapia scompenso cardiaco sempre ESC 2016, vedi successiva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06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dettaglio è betabloccante + </a:t>
            </a:r>
            <a:r>
              <a:rPr lang="it-IT" dirty="0" err="1"/>
              <a:t>ivabradina</a:t>
            </a:r>
            <a:r>
              <a:rPr lang="it-IT" dirty="0"/>
              <a:t> e/o </a:t>
            </a:r>
            <a:r>
              <a:rPr lang="it-IT" dirty="0" err="1"/>
              <a:t>ranolazina</a:t>
            </a:r>
            <a:r>
              <a:rPr lang="it-IT" dirty="0"/>
              <a:t> che la fanno</a:t>
            </a:r>
            <a:r>
              <a:rPr lang="it-IT" baseline="0" dirty="0"/>
              <a:t> da padrone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93A6-492C-426D-8D0C-834D65699B1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9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1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90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5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Logo_REG_LOMBARDIA_ori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484" y="438150"/>
            <a:ext cx="19198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7" descr="LOGO VERD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2" y="554041"/>
            <a:ext cx="2400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066288"/>
            <a:ext cx="10255541" cy="1470025"/>
          </a:xfrm>
        </p:spPr>
        <p:txBody>
          <a:bodyPr/>
          <a:lstStyle>
            <a:lvl1pPr algn="l">
              <a:defRPr sz="3600" b="1">
                <a:solidFill>
                  <a:srgbClr val="0E5C70"/>
                </a:solidFill>
                <a:latin typeface="PT Sans"/>
                <a:cs typeface="PT Sans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14400" y="3822063"/>
            <a:ext cx="10255541" cy="127789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PT Sans"/>
                <a:cs typeface="PT 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8610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7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609600" y="478118"/>
            <a:ext cx="10972800" cy="9395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3144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2341033" y="6356353"/>
            <a:ext cx="3860800" cy="365125"/>
          </a:xfrm>
        </p:spPr>
        <p:txBody>
          <a:bodyPr/>
          <a:lstStyle>
            <a:lvl1pPr algn="l">
              <a:defRPr sz="900" b="1">
                <a:solidFill>
                  <a:srgbClr val="0E5C7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F178B-0423-4F07-991E-06C61BEC2884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63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7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227311"/>
            <a:ext cx="10363200" cy="1362075"/>
          </a:xfrm>
        </p:spPr>
        <p:txBody>
          <a:bodyPr anchor="t"/>
          <a:lstStyle>
            <a:lvl1pPr algn="ctr">
              <a:defRPr sz="3000" b="1" cap="all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727123"/>
            <a:ext cx="103632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111876-6FAC-44FF-9027-5934BA3B4125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1033" y="6356353"/>
            <a:ext cx="3860800" cy="365125"/>
          </a:xfrm>
        </p:spPr>
        <p:txBody>
          <a:bodyPr/>
          <a:lstStyle>
            <a:lvl1pPr algn="l">
              <a:defRPr sz="900" b="1">
                <a:solidFill>
                  <a:srgbClr val="0E5C7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65308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390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3390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27A13-7ABA-4AB3-A877-E62A3C3AA35B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41033" y="6356353"/>
            <a:ext cx="3860800" cy="365125"/>
          </a:xfrm>
        </p:spPr>
        <p:txBody>
          <a:bodyPr/>
          <a:lstStyle>
            <a:lvl1pPr algn="l">
              <a:defRPr sz="900" b="1">
                <a:solidFill>
                  <a:srgbClr val="0E5C70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333999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piè di pagina 4"/>
          <p:cNvSpPr txBox="1">
            <a:spLocks/>
          </p:cNvSpPr>
          <p:nvPr userDrawn="1"/>
        </p:nvSpPr>
        <p:spPr>
          <a:xfrm>
            <a:off x="2341033" y="6356353"/>
            <a:ext cx="38608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738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308983"/>
            <a:ext cx="5386917" cy="3655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7738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308983"/>
            <a:ext cx="5389033" cy="3655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2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0EDDD-035E-4BCF-AC7C-AA492959DAF6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18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/>
          <p:cNvSpPr txBox="1">
            <a:spLocks/>
          </p:cNvSpPr>
          <p:nvPr userDrawn="1"/>
        </p:nvSpPr>
        <p:spPr>
          <a:xfrm>
            <a:off x="2341033" y="6356353"/>
            <a:ext cx="38608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cxnSp>
        <p:nvCxnSpPr>
          <p:cNvPr id="6" name="Connettore 1 5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CDC15-3D67-4021-8C04-55FED68F31D0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4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egnaposto piè di pagina 4"/>
          <p:cNvSpPr txBox="1">
            <a:spLocks/>
          </p:cNvSpPr>
          <p:nvPr userDrawn="1"/>
        </p:nvSpPr>
        <p:spPr>
          <a:xfrm>
            <a:off x="2341033" y="6356353"/>
            <a:ext cx="38608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3F379A-6FA6-423B-A1E2-84BD57441430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59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2341033" y="6356353"/>
            <a:ext cx="38608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474623"/>
            <a:ext cx="4011084" cy="960476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474626"/>
            <a:ext cx="6815667" cy="54902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52977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5F7C5E-D090-4A45-B28F-C9E4F0B377D6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49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593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LOGO VER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6356353"/>
            <a:ext cx="9609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 userDrawn="1"/>
        </p:nvCxnSpPr>
        <p:spPr>
          <a:xfrm>
            <a:off x="1913467" y="6356353"/>
            <a:ext cx="0" cy="360363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2341033" y="6356353"/>
            <a:ext cx="3860800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609600" y="6126163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609600" y="274638"/>
            <a:ext cx="10972800" cy="0"/>
          </a:xfrm>
          <a:prstGeom prst="line">
            <a:avLst/>
          </a:prstGeom>
          <a:ln w="38100" cmpd="sng">
            <a:solidFill>
              <a:srgbClr val="0E5C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933317"/>
            <a:ext cx="7315200" cy="43402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474623"/>
            <a:ext cx="7315200" cy="44586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6103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E42AA-FD67-49D4-9BEA-EF879C16DFA0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1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1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89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87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92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2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2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535C-7544-4C87-9619-80F1F6140BEE}" type="datetimeFigureOut">
              <a:rPr lang="it-IT" smtClean="0"/>
              <a:t>17/05/2020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8B9C5-0C58-4F3D-A51E-6D190C8FFD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477838"/>
            <a:ext cx="10972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09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srgbClr val="0E5C7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Titolo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0E5C70"/>
                </a:solidFill>
                <a:latin typeface="Calibri" charset="0"/>
                <a:ea typeface="MS PGothic" charset="-128"/>
              </a:defRPr>
            </a:lvl1pPr>
          </a:lstStyle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53436-9A06-4D84-B84F-4F2A587D5066}" type="slidenum">
              <a:rPr kumimoji="0" lang="it-IT" altLang="x-none" sz="900" b="1" i="0" u="none" strike="noStrike" kern="1200" cap="none" spc="0" normalizeH="0" baseline="0" noProof="0" smtClean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charset="0"/>
                <a:ea typeface="MS PGothic" charset="-128"/>
                <a:cs typeface="+mn-cs"/>
              </a:rPr>
              <a:pPr marL="0" marR="0" lvl="0" indent="0" algn="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x-none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  <p:sp>
        <p:nvSpPr>
          <p:cNvPr id="14" name="Segnaposto data 2"/>
          <p:cNvSpPr>
            <a:spLocks noGrp="1"/>
          </p:cNvSpPr>
          <p:nvPr>
            <p:ph type="dt" sz="half" idx="2"/>
          </p:nvPr>
        </p:nvSpPr>
        <p:spPr>
          <a:xfrm>
            <a:off x="5071533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MS PGothic" charset="-128"/>
              </a:defRPr>
            </a:lvl1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x-non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MS P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1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rgbClr val="0E5C70"/>
          </a:solidFill>
          <a:latin typeface="PT Sans"/>
          <a:ea typeface="MS PGothic" panose="020B0600070205080204" pitchFamily="34" charset="-128"/>
          <a:cs typeface="PT San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  <a:cs typeface="PT Sans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  <a:cs typeface="PT Sans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  <a:cs typeface="PT Sans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  <a:cs typeface="PT Sans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rgbClr val="0E5C70"/>
          </a:solidFill>
          <a:latin typeface="PT Sans" charset="0"/>
          <a:ea typeface="MS PGothic" panose="020B0600070205080204" pitchFamily="34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PT Sans"/>
          <a:ea typeface="MS PGothic" panose="020B0600070205080204" pitchFamily="34" charset="-128"/>
          <a:cs typeface="PT San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rgbClr val="7F7F7F"/>
          </a:solidFill>
          <a:latin typeface="PT Sans"/>
          <a:ea typeface="MS PGothic" panose="020B0600070205080204" pitchFamily="34" charset="-128"/>
          <a:cs typeface="PT San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7F7F7F"/>
          </a:solidFill>
          <a:latin typeface="PT Sans"/>
          <a:ea typeface="MS PGothic" panose="020B0600070205080204" pitchFamily="34" charset="-128"/>
          <a:cs typeface="PT San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PT Sans"/>
          <a:ea typeface="MS PGothic" panose="020B0600070205080204" pitchFamily="34" charset="-128"/>
          <a:cs typeface="PT San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PT Sans"/>
          <a:ea typeface="MS PGothic" panose="020B0600070205080204" pitchFamily="34" charset="-128"/>
          <a:cs typeface="PT 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</a:t>
            </a:r>
            <a:r>
              <a:rPr kumimoji="0" lang="it-IT" altLang="it-IT" sz="900" b="1" i="0" u="none" strike="noStrike" kern="1200" cap="none" spc="0" normalizeH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CARDISCO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			</a:t>
            </a:r>
            <a:r>
              <a:rPr lang="it-IT" altLang="it-IT" sz="900" b="1" noProof="0" dirty="0">
                <a:solidFill>
                  <a:srgbClr val="0E5C70"/>
                </a:solidFill>
                <a:latin typeface="Calibri" panose="020F0502020204030204" pitchFamily="34" charset="0"/>
              </a:rPr>
              <a:t>roberto.pedretti</a:t>
            </a: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@icsmaugeri.it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022438" y="2043953"/>
            <a:ext cx="183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Pavia, 19.06.2019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134447" y="2957581"/>
            <a:ext cx="6603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WORKSHOP</a:t>
            </a:r>
          </a:p>
          <a:p>
            <a:pPr algn="ctr"/>
            <a:r>
              <a:rPr lang="it-IT" dirty="0"/>
              <a:t>Lavorare per percorsi: dal PDTA di riferimento al PDTA personalizzato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IL PDTA DELLO SCOMPENSO CARDIACO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10696" y="4478703"/>
            <a:ext cx="2143728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46" dirty="0"/>
              <a:t>Roberto FE Pedretti, MD, FESC</a:t>
            </a:r>
          </a:p>
        </p:txBody>
      </p:sp>
    </p:spTree>
    <p:extLst>
      <p:ext uri="{BB962C8B-B14F-4D97-AF65-F5344CB8AC3E}">
        <p14:creationId xmlns:p14="http://schemas.microsoft.com/office/powerpoint/2010/main" val="404033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0000" t="26109" r="10169" b="18120"/>
          <a:stretch/>
        </p:blipFill>
        <p:spPr>
          <a:xfrm>
            <a:off x="1676722" y="1068414"/>
            <a:ext cx="8838556" cy="5098942"/>
          </a:xfrm>
          <a:prstGeom prst="rect">
            <a:avLst/>
          </a:prstGeom>
        </p:spPr>
      </p:pic>
      <p:sp>
        <p:nvSpPr>
          <p:cNvPr id="7" name="Titolo 4"/>
          <p:cNvSpPr>
            <a:spLocks noGrp="1"/>
          </p:cNvSpPr>
          <p:nvPr>
            <p:ph type="title"/>
          </p:nvPr>
        </p:nvSpPr>
        <p:spPr>
          <a:xfrm>
            <a:off x="1981200" y="301591"/>
            <a:ext cx="8229600" cy="939520"/>
          </a:xfrm>
        </p:spPr>
        <p:txBody>
          <a:bodyPr>
            <a:noAutofit/>
          </a:bodyPr>
          <a:lstStyle/>
          <a:p>
            <a:pPr algn="ctr">
              <a:lnSpc>
                <a:spcPts val="38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Therapeutic algorithm for a patient with reduced ejection fraction</a:t>
            </a:r>
            <a:endParaRPr lang="it-IT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052763" y="6322453"/>
            <a:ext cx="6457950" cy="3859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1" kern="1200">
                <a:solidFill>
                  <a:srgbClr val="0E5C70"/>
                </a:solidFill>
                <a:latin typeface="PT Sans"/>
                <a:ea typeface="+mj-ea"/>
                <a:cs typeface="PT Sans"/>
              </a:defRPr>
            </a:lvl1pPr>
          </a:lstStyle>
          <a:p>
            <a:br>
              <a:rPr lang="it-IT" sz="1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000" cap="small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sulle Associazioni Farmacologiche come Strumento di Promozione dell’Aderenza Terapeutica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6496051" y="1396209"/>
            <a:ext cx="3571875" cy="2761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581777" y="1483646"/>
            <a:ext cx="35433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sz="2000" dirty="0"/>
              <a:t>In caso di intolleranza, la dose di beta-bloccante dovrebbe essere ridotta e il controllo della frequenza cardiaca ottenuto mediante terapia di combinazione.</a:t>
            </a:r>
          </a:p>
          <a:p>
            <a:r>
              <a:rPr lang="it-IT" sz="2000" dirty="0" err="1"/>
              <a:t>Carvedilolo</a:t>
            </a:r>
            <a:r>
              <a:rPr lang="it-IT" sz="2000" dirty="0"/>
              <a:t>/</a:t>
            </a:r>
            <a:r>
              <a:rPr lang="it-IT" sz="2000" dirty="0" err="1"/>
              <a:t>ivabradina</a:t>
            </a:r>
            <a:r>
              <a:rPr lang="it-IT" sz="2000" dirty="0"/>
              <a:t> consente una efficace alternativa per i pazienti intolleranti</a:t>
            </a:r>
          </a:p>
        </p:txBody>
      </p:sp>
    </p:spTree>
    <p:extLst>
      <p:ext uri="{BB962C8B-B14F-4D97-AF65-F5344CB8AC3E}">
        <p14:creationId xmlns:p14="http://schemas.microsoft.com/office/powerpoint/2010/main" val="18553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246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289318" indent="-111276">
              <a:spcBef>
                <a:spcPct val="20000"/>
              </a:spcBef>
              <a:buFont typeface="Arial" panose="020B0604020202020204" pitchFamily="34" charset="0"/>
              <a:buChar char="–"/>
              <a:defRPr sz="109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445106" indent="-89021">
              <a:spcBef>
                <a:spcPct val="20000"/>
              </a:spcBef>
              <a:buFont typeface="Arial" panose="020B0604020202020204" pitchFamily="34" charset="0"/>
              <a:buChar char="•"/>
              <a:defRPr sz="935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623148" indent="-89021">
              <a:spcBef>
                <a:spcPct val="20000"/>
              </a:spcBef>
              <a:buFont typeface="Arial" panose="020B0604020202020204" pitchFamily="34" charset="0"/>
              <a:buChar char="–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801190" indent="-89021">
              <a:spcBef>
                <a:spcPct val="20000"/>
              </a:spcBef>
              <a:buFont typeface="Arial" panose="020B0604020202020204" pitchFamily="34" charset="0"/>
              <a:buChar char="»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979233" indent="-89021" defTabSz="1780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1157275" indent="-89021" defTabSz="1780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1335317" indent="-89021" defTabSz="1780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1513359" indent="-89021" defTabSz="1780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779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defTabSz="356085">
              <a:spcBef>
                <a:spcPct val="0"/>
              </a:spcBef>
              <a:buNone/>
              <a:defRPr/>
            </a:pPr>
            <a:fld id="{D992C71B-2D74-437B-8BC3-26D20BDE7324}" type="slidenum">
              <a:rPr lang="it-IT" altLang="it-IT" sz="467">
                <a:solidFill>
                  <a:srgbClr val="0E5C70"/>
                </a:solidFill>
                <a:latin typeface="Calibri" panose="020F0502020204030204" pitchFamily="34" charset="0"/>
              </a:rPr>
              <a:pPr defTabSz="356085">
                <a:spcBef>
                  <a:spcPct val="0"/>
                </a:spcBef>
                <a:buNone/>
                <a:defRPr/>
              </a:pPr>
              <a:t>11</a:t>
            </a:fld>
            <a:endParaRPr lang="it-IT" altLang="it-IT" sz="467">
              <a:solidFill>
                <a:srgbClr val="0E5C70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Segnaposto piè di pagina 3"/>
          <p:cNvSpPr txBox="1">
            <a:spLocks/>
          </p:cNvSpPr>
          <p:nvPr/>
        </p:nvSpPr>
        <p:spPr bwMode="auto">
          <a:xfrm>
            <a:off x="4575529" y="6467820"/>
            <a:ext cx="3577576" cy="14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defTabSz="356085"/>
            <a:r>
              <a:rPr lang="it-IT" altLang="it-IT" sz="467" b="1" dirty="0">
                <a:solidFill>
                  <a:srgbClr val="0E5C70"/>
                </a:solidFill>
                <a:latin typeface="Calibri" panose="020F0502020204030204" pitchFamily="34" charset="0"/>
              </a:rPr>
              <a:t>Ambizioni e obiettivi del Piano Triennale 2019-2021 ICS Maugeri                                                                </a:t>
            </a:r>
            <a:r>
              <a:rPr lang="it-IT" altLang="it-IT" sz="623" b="1" dirty="0">
                <a:solidFill>
                  <a:srgbClr val="0E5C70"/>
                </a:solidFill>
                <a:latin typeface="Calibri" panose="020F0502020204030204" pitchFamily="34" charset="0"/>
              </a:rPr>
              <a:t>egidio.traversi@icsmaugeri.it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89435" y="1038903"/>
            <a:ext cx="1995667" cy="181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B.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Accoglienza</a:t>
            </a:r>
          </a:p>
          <a:p>
            <a:pPr algn="ctr" defTabSz="356085">
              <a:defRPr/>
            </a:pPr>
            <a:r>
              <a:rPr lang="it-IT" sz="969" b="1" i="1" kern="0" dirty="0">
                <a:solidFill>
                  <a:prstClr val="black"/>
                </a:solidFill>
              </a:rPr>
              <a:t>Primo inquadramento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Inquadramento assistenziale</a:t>
            </a:r>
            <a:endParaRPr lang="it-IT" sz="1385" kern="0" dirty="0">
              <a:solidFill>
                <a:prstClr val="black"/>
              </a:solidFill>
            </a:endParaRP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Diagnosi biologica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 principale e secondarie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 e farmacoterapia iniziale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Diagnosi funzionale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e PRI-</a:t>
            </a:r>
            <a:r>
              <a:rPr lang="it-IT" sz="969" i="1" kern="0" dirty="0" err="1">
                <a:solidFill>
                  <a:prstClr val="black"/>
                </a:solidFill>
              </a:rPr>
              <a:t>pri</a:t>
            </a:r>
            <a:r>
              <a:rPr lang="it-IT" sz="969" i="1" kern="0" dirty="0">
                <a:solidFill>
                  <a:prstClr val="black"/>
                </a:solidFill>
              </a:rPr>
              <a:t> iniziale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Individuazione (1°) del </a:t>
            </a:r>
            <a:r>
              <a:rPr lang="it-IT" sz="969" kern="0" dirty="0" err="1">
                <a:solidFill>
                  <a:prstClr val="black"/>
                </a:solidFill>
              </a:rPr>
              <a:t>PDTAunificato</a:t>
            </a:r>
            <a:r>
              <a:rPr lang="it-IT" sz="969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76667" y="4811835"/>
            <a:ext cx="1602863" cy="130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Dimissione e di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Valutazione di base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degli esiti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previste dal </a:t>
            </a:r>
            <a:r>
              <a:rPr lang="it-IT" sz="969" kern="0" dirty="0" err="1">
                <a:solidFill>
                  <a:prstClr val="black"/>
                </a:solidFill>
              </a:rPr>
              <a:t>PDTArif</a:t>
            </a:r>
            <a:r>
              <a:rPr lang="it-IT" sz="969" kern="0" dirty="0">
                <a:solidFill>
                  <a:prstClr val="black"/>
                </a:solidFill>
              </a:rPr>
              <a:t> per 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eventuali proposte di 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miglioramenti allo stesso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275374" y="279366"/>
            <a:ext cx="2005677" cy="77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A.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Pro-ricovero </a:t>
            </a:r>
          </a:p>
          <a:p>
            <a:pPr algn="ctr" defTabSz="356085">
              <a:defRPr/>
            </a:pPr>
            <a:r>
              <a:rPr lang="it-IT" sz="969" b="1" i="1" kern="0" dirty="0">
                <a:solidFill>
                  <a:prstClr val="black"/>
                </a:solidFill>
              </a:rPr>
              <a:t>Programmazione del ricovero/</a:t>
            </a:r>
            <a:r>
              <a:rPr lang="it-IT" sz="969" b="1" i="1" kern="0" dirty="0" err="1">
                <a:solidFill>
                  <a:prstClr val="black"/>
                </a:solidFill>
              </a:rPr>
              <a:t>dayS</a:t>
            </a:r>
            <a:endParaRPr lang="it-IT" sz="969" b="1" i="1" kern="0" dirty="0">
              <a:solidFill>
                <a:prstClr val="black"/>
              </a:solidFill>
            </a:endParaRP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Individuazione (1°) del </a:t>
            </a:r>
            <a:r>
              <a:rPr lang="it-IT" sz="969" kern="0" dirty="0" err="1">
                <a:solidFill>
                  <a:prstClr val="black"/>
                </a:solidFill>
              </a:rPr>
              <a:t>PDTArif</a:t>
            </a:r>
            <a:endParaRPr lang="it-IT" sz="969" kern="0" dirty="0">
              <a:solidFill>
                <a:prstClr val="black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45647" t="23437" r="29294" b="10312"/>
          <a:stretch/>
        </p:blipFill>
        <p:spPr>
          <a:xfrm>
            <a:off x="4133183" y="503244"/>
            <a:ext cx="1657452" cy="2474504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45118" t="25312" r="28588" b="10001"/>
          <a:stretch/>
        </p:blipFill>
        <p:spPr>
          <a:xfrm>
            <a:off x="4501127" y="1159914"/>
            <a:ext cx="1678947" cy="246196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45824" t="24219" r="29294" b="10781"/>
          <a:stretch/>
        </p:blipFill>
        <p:spPr>
          <a:xfrm>
            <a:off x="4775511" y="2022463"/>
            <a:ext cx="1657452" cy="246377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/>
          <a:srcRect l="45294" t="24688" r="29647" b="9687"/>
          <a:stretch/>
        </p:blipFill>
        <p:spPr>
          <a:xfrm>
            <a:off x="5055036" y="2885012"/>
            <a:ext cx="1665979" cy="2463772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6878832" y="3027309"/>
            <a:ext cx="1600698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C. Attività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Diagnostica-terapeutica e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realizzativa del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PDTA di riferimento con il PDTA unificato/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srgbClr val="FF0000"/>
                </a:solidFill>
              </a:rPr>
              <a:t>personalizzato </a:t>
            </a:r>
            <a:r>
              <a:rPr lang="it-IT" sz="1246" b="1" i="1" kern="0" dirty="0">
                <a:solidFill>
                  <a:prstClr val="black"/>
                </a:solidFill>
              </a:rPr>
              <a:t>) </a:t>
            </a:r>
            <a:endParaRPr lang="it-IT" sz="1385" b="1" i="1" kern="0" dirty="0">
              <a:solidFill>
                <a:prstClr val="black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7"/>
          <a:srcRect l="45647" t="25000" r="28588" b="10312"/>
          <a:stretch/>
        </p:blipFill>
        <p:spPr>
          <a:xfrm>
            <a:off x="5271007" y="3759188"/>
            <a:ext cx="1729534" cy="245214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4307992" y="247553"/>
            <a:ext cx="1480085" cy="2840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4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PDTA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19593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12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42972" t="20449" r="28670" b="13980"/>
          <a:stretch/>
        </p:blipFill>
        <p:spPr>
          <a:xfrm>
            <a:off x="1748590" y="721894"/>
            <a:ext cx="3689684" cy="47965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41933" y="2578946"/>
            <a:ext cx="1995667" cy="181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B.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Accoglienza</a:t>
            </a:r>
          </a:p>
          <a:p>
            <a:pPr algn="ctr" defTabSz="356085">
              <a:defRPr/>
            </a:pPr>
            <a:r>
              <a:rPr lang="it-IT" sz="969" b="1" i="1" kern="0" dirty="0">
                <a:solidFill>
                  <a:prstClr val="black"/>
                </a:solidFill>
              </a:rPr>
              <a:t>Primo inquadramento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Inquadramento assistenziale</a:t>
            </a:r>
            <a:endParaRPr lang="it-IT" sz="1385" kern="0" dirty="0">
              <a:solidFill>
                <a:prstClr val="black"/>
              </a:solidFill>
            </a:endParaRP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Diagnosi biologica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 principale e secondarie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 e farmacoterapia iniziale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# Diagnosi funzionale</a:t>
            </a:r>
          </a:p>
          <a:p>
            <a:pPr algn="ctr" defTabSz="356085">
              <a:defRPr/>
            </a:pPr>
            <a:r>
              <a:rPr lang="it-IT" sz="969" i="1" kern="0" dirty="0">
                <a:solidFill>
                  <a:prstClr val="black"/>
                </a:solidFill>
              </a:rPr>
              <a:t>e PRI-</a:t>
            </a:r>
            <a:r>
              <a:rPr lang="it-IT" sz="969" i="1" kern="0" dirty="0" err="1">
                <a:solidFill>
                  <a:prstClr val="black"/>
                </a:solidFill>
              </a:rPr>
              <a:t>pri</a:t>
            </a:r>
            <a:r>
              <a:rPr lang="it-IT" sz="969" i="1" kern="0" dirty="0">
                <a:solidFill>
                  <a:prstClr val="black"/>
                </a:solidFill>
              </a:rPr>
              <a:t> iniziale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Individuazione (1°) del </a:t>
            </a:r>
            <a:r>
              <a:rPr lang="it-IT" sz="969" kern="0" dirty="0" err="1">
                <a:solidFill>
                  <a:prstClr val="black"/>
                </a:solidFill>
              </a:rPr>
              <a:t>PDTAunificato</a:t>
            </a:r>
            <a:r>
              <a:rPr lang="it-IT" sz="969" kern="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27872" y="1819409"/>
            <a:ext cx="2005677" cy="77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A.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Pro-ricovero </a:t>
            </a:r>
          </a:p>
          <a:p>
            <a:pPr algn="ctr" defTabSz="356085">
              <a:defRPr/>
            </a:pPr>
            <a:r>
              <a:rPr lang="it-IT" sz="969" b="1" i="1" kern="0" dirty="0">
                <a:solidFill>
                  <a:prstClr val="black"/>
                </a:solidFill>
              </a:rPr>
              <a:t>Programmazione del ricovero/</a:t>
            </a:r>
            <a:r>
              <a:rPr lang="it-IT" sz="969" b="1" i="1" kern="0" dirty="0" err="1">
                <a:solidFill>
                  <a:prstClr val="black"/>
                </a:solidFill>
              </a:rPr>
              <a:t>dayS</a:t>
            </a:r>
            <a:endParaRPr lang="it-IT" sz="969" b="1" i="1" kern="0" dirty="0">
              <a:solidFill>
                <a:prstClr val="black"/>
              </a:solidFill>
            </a:endParaRP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Individuazione (1°) del </a:t>
            </a:r>
            <a:r>
              <a:rPr lang="it-IT" sz="969" kern="0" dirty="0" err="1">
                <a:solidFill>
                  <a:prstClr val="black"/>
                </a:solidFill>
              </a:rPr>
              <a:t>PDTArif</a:t>
            </a:r>
            <a:endParaRPr lang="it-IT" sz="969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13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3083" t="18476" r="12765" b="8059"/>
          <a:stretch/>
        </p:blipFill>
        <p:spPr>
          <a:xfrm>
            <a:off x="789294" y="513346"/>
            <a:ext cx="4443663" cy="53741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40876" t="34484" r="17080" b="21876"/>
          <a:stretch/>
        </p:blipFill>
        <p:spPr>
          <a:xfrm>
            <a:off x="5823284" y="1544964"/>
            <a:ext cx="5470358" cy="31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75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1752" t="18696" r="11533" b="8936"/>
          <a:stretch/>
        </p:blipFill>
        <p:spPr>
          <a:xfrm>
            <a:off x="352925" y="481263"/>
            <a:ext cx="7379369" cy="529389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120494" y="1850938"/>
            <a:ext cx="3787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Vulnerabilità</a:t>
            </a:r>
          </a:p>
          <a:p>
            <a:r>
              <a:rPr lang="it-IT" sz="3200" b="1" dirty="0">
                <a:solidFill>
                  <a:srgbClr val="FF0000"/>
                </a:solidFill>
              </a:rPr>
              <a:t>Instabilità</a:t>
            </a:r>
          </a:p>
          <a:p>
            <a:endParaRPr lang="it-IT" sz="3200" b="1" dirty="0">
              <a:solidFill>
                <a:srgbClr val="FF0000"/>
              </a:solidFill>
            </a:endParaRPr>
          </a:p>
          <a:p>
            <a:r>
              <a:rPr lang="it-IT" sz="3200" b="1" dirty="0">
                <a:solidFill>
                  <a:srgbClr val="FF0000"/>
                </a:solidFill>
              </a:rPr>
              <a:t>Elenco e tempistiche </a:t>
            </a:r>
          </a:p>
          <a:p>
            <a:r>
              <a:rPr lang="it-IT" sz="3200" b="1" dirty="0">
                <a:solidFill>
                  <a:srgbClr val="FF0000"/>
                </a:solidFill>
              </a:rPr>
              <a:t>Valutazione iniziale</a:t>
            </a:r>
          </a:p>
        </p:txBody>
      </p:sp>
    </p:spTree>
    <p:extLst>
      <p:ext uri="{BB962C8B-B14F-4D97-AF65-F5344CB8AC3E}">
        <p14:creationId xmlns:p14="http://schemas.microsoft.com/office/powerpoint/2010/main" val="247098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altLang="it-IT" sz="3733" i="1" kern="0" dirty="0">
                <a:solidFill>
                  <a:srgbClr val="002060"/>
                </a:solidFill>
                <a:latin typeface="Calibri"/>
              </a:rPr>
              <a:t>Instabilità News (M)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23334" y="1047751"/>
            <a:ext cx="11040533" cy="56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0000" tIns="60000" rIns="120000" bIns="60000"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it-IT" altLang="it-IT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0" t="32874" r="30827" b="28165"/>
          <a:stretch>
            <a:fillRect/>
          </a:stretch>
        </p:blipFill>
        <p:spPr bwMode="auto">
          <a:xfrm>
            <a:off x="427567" y="1801284"/>
            <a:ext cx="5005917" cy="2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2" y="3340100"/>
            <a:ext cx="3371849" cy="5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5748867" y="3397251"/>
            <a:ext cx="952500" cy="467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/>
          </a:p>
        </p:txBody>
      </p:sp>
      <p:sp>
        <p:nvSpPr>
          <p:cNvPr id="15368" name="CasellaDiTesto 6"/>
          <p:cNvSpPr txBox="1">
            <a:spLocks noChangeArrowheads="1"/>
          </p:cNvSpPr>
          <p:nvPr/>
        </p:nvSpPr>
        <p:spPr bwMode="auto">
          <a:xfrm>
            <a:off x="7823201" y="4102101"/>
            <a:ext cx="3587751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67"/>
              <a:t>Attenzionato     non attenzionato</a:t>
            </a:r>
            <a:endParaRPr lang="en-US" altLang="en-US" sz="1467"/>
          </a:p>
        </p:txBody>
      </p:sp>
      <p:sp>
        <p:nvSpPr>
          <p:cNvPr id="9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</p:spTree>
    <p:extLst>
      <p:ext uri="{BB962C8B-B14F-4D97-AF65-F5344CB8AC3E}">
        <p14:creationId xmlns:p14="http://schemas.microsoft.com/office/powerpoint/2010/main" val="403509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7314" t="23739" r="13505" b="14419"/>
          <a:stretch/>
        </p:blipFill>
        <p:spPr>
          <a:xfrm>
            <a:off x="1666332" y="625643"/>
            <a:ext cx="8728952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4095" t="19353" r="11285" b="8059"/>
          <a:stretch/>
        </p:blipFill>
        <p:spPr>
          <a:xfrm>
            <a:off x="2470483" y="657726"/>
            <a:ext cx="7106653" cy="5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8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18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3368" t="18257" r="6970" b="7621"/>
          <a:stretch/>
        </p:blipFill>
        <p:spPr>
          <a:xfrm>
            <a:off x="2053390" y="593556"/>
            <a:ext cx="9063790" cy="54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5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19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670" t="18476" r="13134" b="7401"/>
          <a:stretch/>
        </p:blipFill>
        <p:spPr>
          <a:xfrm>
            <a:off x="-5347" y="497303"/>
            <a:ext cx="8742947" cy="542223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359651" y="2016656"/>
            <a:ext cx="1600698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C. Attività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Diagnostica-terapeutica e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realizzativa del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PDTA di riferimento con il PDTA unificato/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srgbClr val="FF0000"/>
                </a:solidFill>
              </a:rPr>
              <a:t>personalizzato </a:t>
            </a:r>
            <a:r>
              <a:rPr lang="it-IT" sz="1246" b="1" i="1" kern="0" dirty="0">
                <a:solidFill>
                  <a:prstClr val="black"/>
                </a:solidFill>
              </a:rPr>
              <a:t>) </a:t>
            </a:r>
            <a:endParaRPr lang="it-IT" sz="1385" b="1" i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14" y="413468"/>
            <a:ext cx="4261821" cy="55480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12" y="1534537"/>
            <a:ext cx="6126376" cy="30981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16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8916" t="18913" r="48397" b="7402"/>
          <a:stretch/>
        </p:blipFill>
        <p:spPr>
          <a:xfrm>
            <a:off x="1106904" y="368969"/>
            <a:ext cx="2951747" cy="53901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27024" y="2410722"/>
            <a:ext cx="1602863" cy="130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D. Attività di 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Dimissione e di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Valutazione di base</a:t>
            </a:r>
          </a:p>
          <a:p>
            <a:pPr algn="ctr" defTabSz="356085">
              <a:defRPr/>
            </a:pPr>
            <a:r>
              <a:rPr lang="it-IT" sz="1246" b="1" i="1" kern="0" dirty="0">
                <a:solidFill>
                  <a:prstClr val="black"/>
                </a:solidFill>
              </a:rPr>
              <a:t>degli esiti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previste dal </a:t>
            </a:r>
            <a:r>
              <a:rPr lang="it-IT" sz="969" kern="0" dirty="0" err="1">
                <a:solidFill>
                  <a:prstClr val="black"/>
                </a:solidFill>
              </a:rPr>
              <a:t>PDTArif</a:t>
            </a:r>
            <a:r>
              <a:rPr lang="it-IT" sz="969" kern="0" dirty="0">
                <a:solidFill>
                  <a:prstClr val="black"/>
                </a:solidFill>
              </a:rPr>
              <a:t> per 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eventuali proposte di </a:t>
            </a:r>
          </a:p>
          <a:p>
            <a:pPr algn="ctr" defTabSz="356085">
              <a:defRPr/>
            </a:pPr>
            <a:r>
              <a:rPr lang="it-IT" sz="969" kern="0" dirty="0">
                <a:solidFill>
                  <a:prstClr val="black"/>
                </a:solidFill>
              </a:rPr>
              <a:t>miglioramenti allo stesso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54315" t="27028" r="11902" b="15297"/>
          <a:stretch/>
        </p:blipFill>
        <p:spPr>
          <a:xfrm>
            <a:off x="6785810" y="954504"/>
            <a:ext cx="4395537" cy="4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21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57514"/>
            <a:ext cx="11887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1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19600" y="775855"/>
            <a:ext cx="186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PMDT scompenso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10718" y="1745673"/>
            <a:ext cx="81492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dispnea in paziente non con patologia polmonare nota </a:t>
            </a:r>
          </a:p>
          <a:p>
            <a:r>
              <a:rPr lang="it-IT" dirty="0"/>
              <a:t>Classe NYHA II o superiore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/>
              <a:t>ECG (eseguito di routine)</a:t>
            </a:r>
          </a:p>
          <a:p>
            <a:pPr marL="342900" indent="-342900">
              <a:buAutoNum type="arabicParenR"/>
            </a:pPr>
            <a:r>
              <a:rPr lang="it-IT" dirty="0"/>
              <a:t>BNP ( emocromo, </a:t>
            </a:r>
            <a:r>
              <a:rPr lang="it-IT" dirty="0" err="1"/>
              <a:t>creatininemia</a:t>
            </a:r>
            <a:r>
              <a:rPr lang="it-IT" dirty="0"/>
              <a:t>, elettroliti serici e </a:t>
            </a:r>
            <a:r>
              <a:rPr lang="it-IT" dirty="0" err="1"/>
              <a:t>sideremia</a:t>
            </a:r>
            <a:r>
              <a:rPr lang="it-IT" dirty="0"/>
              <a:t> se non già di routine)</a:t>
            </a:r>
          </a:p>
          <a:p>
            <a:pPr marL="342900" indent="-342900">
              <a:buAutoNum type="arabicParenR"/>
            </a:pPr>
            <a:r>
              <a:rPr lang="it-IT" dirty="0"/>
              <a:t>Ecocardiogramma</a:t>
            </a:r>
          </a:p>
          <a:p>
            <a:r>
              <a:rPr lang="it-IT" dirty="0"/>
              <a:t>Se eco + ECG o BNP anormali:</a:t>
            </a:r>
          </a:p>
          <a:p>
            <a:r>
              <a:rPr lang="it-IT" dirty="0"/>
              <a:t>VISITA CARDIOLOGICA DI CONSULENZA</a:t>
            </a:r>
          </a:p>
        </p:txBody>
      </p:sp>
    </p:spTree>
    <p:extLst>
      <p:ext uri="{BB962C8B-B14F-4D97-AF65-F5344CB8AC3E}">
        <p14:creationId xmlns:p14="http://schemas.microsoft.com/office/powerpoint/2010/main" val="3478737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23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</p:spTree>
    <p:extLst>
      <p:ext uri="{BB962C8B-B14F-4D97-AF65-F5344CB8AC3E}">
        <p14:creationId xmlns:p14="http://schemas.microsoft.com/office/powerpoint/2010/main" val="281130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24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</p:spTree>
    <p:extLst>
      <p:ext uri="{BB962C8B-B14F-4D97-AF65-F5344CB8AC3E}">
        <p14:creationId xmlns:p14="http://schemas.microsoft.com/office/powerpoint/2010/main" val="377995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24231" t="10362" r="25958" b="17050"/>
          <a:stretch/>
        </p:blipFill>
        <p:spPr>
          <a:xfrm>
            <a:off x="1459832" y="320843"/>
            <a:ext cx="7494281" cy="61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8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32739" t="5756" r="32739" b="11787"/>
          <a:stretch/>
        </p:blipFill>
        <p:spPr>
          <a:xfrm>
            <a:off x="3946358" y="348800"/>
            <a:ext cx="4267200" cy="5730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4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8806" t="19134" r="18930" b="24945"/>
          <a:stretch/>
        </p:blipFill>
        <p:spPr>
          <a:xfrm>
            <a:off x="939251" y="497306"/>
            <a:ext cx="10007443" cy="50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8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053" t="16283" r="20533" b="14199"/>
          <a:stretch/>
        </p:blipFill>
        <p:spPr>
          <a:xfrm>
            <a:off x="1764631" y="497304"/>
            <a:ext cx="8530149" cy="55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300" t="5318" r="17326" b="18366"/>
          <a:stretch/>
        </p:blipFill>
        <p:spPr>
          <a:xfrm>
            <a:off x="2085474" y="449179"/>
            <a:ext cx="8245642" cy="55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5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909010" y="561474"/>
            <a:ext cx="8293769" cy="5149515"/>
            <a:chOff x="609601" y="1284495"/>
            <a:chExt cx="7475621" cy="452274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/>
            <a:srcRect l="22629" t="57072" r="19916" b="12665"/>
            <a:stretch/>
          </p:blipFill>
          <p:spPr>
            <a:xfrm>
              <a:off x="609601" y="3593431"/>
              <a:ext cx="7475621" cy="2213809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l="22629" t="11020" r="19916" b="63793"/>
            <a:stretch/>
          </p:blipFill>
          <p:spPr>
            <a:xfrm>
              <a:off x="609601" y="1284495"/>
              <a:ext cx="7475621" cy="184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21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992C71B-2D74-437B-8BC3-26D20BDE7324}" type="slidenum">
              <a:rPr kumimoji="0" lang="it-IT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it-IT" altLang="it-IT" sz="900" b="1" i="0" u="none" strike="noStrike" kern="1200" cap="none" spc="0" normalizeH="0" baseline="0" noProof="0">
              <a:ln>
                <a:noFill/>
              </a:ln>
              <a:solidFill>
                <a:srgbClr val="0E5C7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24" name="Segnaposto piè di pagina 3"/>
          <p:cNvSpPr txBox="1">
            <a:spLocks/>
          </p:cNvSpPr>
          <p:nvPr/>
        </p:nvSpPr>
        <p:spPr bwMode="auto">
          <a:xfrm>
            <a:off x="3011126" y="6401992"/>
            <a:ext cx="6890147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PT Sans" charset="0"/>
                <a:ea typeface="MS PGothic" panose="020B0600070205080204" pitchFamily="34" charset="-128"/>
                <a:cs typeface="PT Sans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alt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0E5C7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  Nuovi PDTA: SCOMPENSO CARDISCO			roberto.pedretti@icsmaugeri.it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0286" t="7949" r="31259" b="7620"/>
          <a:stretch/>
        </p:blipFill>
        <p:spPr>
          <a:xfrm>
            <a:off x="2245896" y="0"/>
            <a:ext cx="6304547" cy="61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6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1474</Words>
  <Application>Microsoft Office PowerPoint</Application>
  <PresentationFormat>Widescreen</PresentationFormat>
  <Paragraphs>163</Paragraphs>
  <Slides>24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PT Sans</vt:lpstr>
      <vt:lpstr>Times New Roman</vt:lpstr>
      <vt:lpstr>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Therapeutic algorithm for a patient with reduced ejection fraction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Instabilità News (M)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ICS Maugeri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Traversi Egidio</dc:creator>
  <cp:lastModifiedBy>Gianni</cp:lastModifiedBy>
  <cp:revision>21</cp:revision>
  <dcterms:created xsi:type="dcterms:W3CDTF">2019-06-10T06:52:53Z</dcterms:created>
  <dcterms:modified xsi:type="dcterms:W3CDTF">2020-05-17T07:47:35Z</dcterms:modified>
</cp:coreProperties>
</file>